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2" r:id="rId2"/>
    <p:sldId id="289" r:id="rId3"/>
    <p:sldId id="291" r:id="rId4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EADF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56" autoAdjust="0"/>
    <p:restoredTop sz="94660"/>
  </p:normalViewPr>
  <p:slideViewPr>
    <p:cSldViewPr snapToGrid="0">
      <p:cViewPr varScale="1">
        <p:scale>
          <a:sx n="87" d="100"/>
          <a:sy n="87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ral Calendar 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16E89-FD42-4D23-8339-57A0A9C1E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650" y="501650"/>
            <a:ext cx="7169150" cy="950976"/>
          </a:xfrm>
        </p:spPr>
        <p:txBody>
          <a:bodyPr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DB36A-9B4B-4AE1-AA22-0B62E564FB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0213" y="365125"/>
            <a:ext cx="3346450" cy="59912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3600">
                <a:solidFill>
                  <a:schemeClr val="bg1"/>
                </a:solidFill>
              </a:defRPr>
            </a:lvl2pPr>
            <a:lvl3pPr marL="914400" indent="0" algn="ctr">
              <a:buNone/>
              <a:defRPr sz="3600">
                <a:solidFill>
                  <a:schemeClr val="bg1"/>
                </a:solidFill>
              </a:defRPr>
            </a:lvl3pPr>
            <a:lvl4pPr marL="1371600" indent="0" algn="ctr">
              <a:buNone/>
              <a:defRPr sz="3600">
                <a:solidFill>
                  <a:schemeClr val="bg1"/>
                </a:solidFill>
              </a:defRPr>
            </a:lvl4pPr>
            <a:lvl5pPr marL="1828800" indent="0" algn="ctr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5FE4697-D3A3-4ECA-A20B-312D0B05A0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52509" y="1452626"/>
            <a:ext cx="7095744" cy="4770546"/>
          </a:xfrm>
          <a:solidFill>
            <a:srgbClr val="000000">
              <a:alpha val="45098"/>
            </a:srgbClr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C69EA1-7A30-4120-9A3B-68C0BD601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E3F9CF-0F8B-41D7-A06F-C7F3B224F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BDD780-3E81-4ED9-906C-6EAC9CAA5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CA2E0-7902-468E-AAAC-ABCABDCFC1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48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oral Calendar 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16E89-FD42-4D23-8339-57A0A9C1E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68" y="501650"/>
            <a:ext cx="7081192" cy="953524"/>
          </a:xfrm>
        </p:spPr>
        <p:txBody>
          <a:bodyPr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5FE4697-D3A3-4ECA-A20B-312D0B05A0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9768" y="1455174"/>
            <a:ext cx="7178982" cy="4901176"/>
          </a:xfrm>
          <a:solidFill>
            <a:srgbClr val="000000">
              <a:alpha val="45098"/>
            </a:srgbClr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DB36A-9B4B-4AE1-AA22-0B62E564FB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07350" y="365125"/>
            <a:ext cx="3584882" cy="59912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3600">
                <a:solidFill>
                  <a:schemeClr val="bg1"/>
                </a:solidFill>
              </a:defRPr>
            </a:lvl2pPr>
            <a:lvl3pPr marL="914400" indent="0" algn="ctr">
              <a:buNone/>
              <a:defRPr sz="3600">
                <a:solidFill>
                  <a:schemeClr val="bg1"/>
                </a:solidFill>
              </a:defRPr>
            </a:lvl3pPr>
            <a:lvl4pPr marL="1371600" indent="0" algn="ctr">
              <a:buNone/>
              <a:defRPr sz="3600">
                <a:solidFill>
                  <a:schemeClr val="bg1"/>
                </a:solidFill>
              </a:defRPr>
            </a:lvl4pPr>
            <a:lvl5pPr marL="1828800" indent="0" algn="ctr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C69EA1-7A30-4120-9A3B-68C0BD601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E3F9CF-0F8B-41D7-A06F-C7F3B224F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BDD780-3E81-4ED9-906C-6EAC9CAA5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CA2E0-7902-468E-AAAC-ABCABDCFC1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892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oral Calendar B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16E89-FD42-4D23-8339-57A0A9C1E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84" y="530940"/>
            <a:ext cx="10596716" cy="950976"/>
          </a:xfrm>
        </p:spPr>
        <p:txBody>
          <a:bodyPr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5FE4697-D3A3-4ECA-A20B-312D0B05A0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57084" y="1471857"/>
            <a:ext cx="10596716" cy="4429023"/>
          </a:xfrm>
          <a:solidFill>
            <a:srgbClr val="000000">
              <a:alpha val="45098"/>
            </a:srgbClr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DB36A-9B4B-4AE1-AA22-0B62E564FB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4302" y="5558410"/>
            <a:ext cx="11402314" cy="85826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C69EA1-7A30-4120-9A3B-68C0BD601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E3F9CF-0F8B-41D7-A06F-C7F3B224F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BDD780-3E81-4ED9-906C-6EAC9CAA5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CA2E0-7902-468E-AAAC-ABCABDCFC1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172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1C5AC4-075F-480C-A549-FF1607656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B0CADE-C190-4CBD-BDAE-F8FC5C8D2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42DA7-536E-4199-A8CE-A3BC48A0EE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AA9A9-FE15-4A89-8C7D-72A64C29FA98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21FE3-DE86-4DE3-9C08-189AC68392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D905B-8FDB-4C31-8509-FCC4C1DC53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CA2E0-7902-468E-AAAC-ABCABDCFC1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732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1210A1-960C-C8F7-FE71-D1078728F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0BF58E0-80E6-E975-3FD7-7A0E1E42CD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485" y="98160"/>
            <a:ext cx="11908938" cy="6759840"/>
          </a:xfrm>
          <a:prstGeom prst="rect">
            <a:avLst/>
          </a:prstGeom>
          <a:solidFill>
            <a:schemeClr val="dk1">
              <a:alpha val="5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 Black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A28E8D3-064B-C9C6-911B-7F9A593BF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1425" y="153578"/>
            <a:ext cx="7169150" cy="950976"/>
          </a:xfrm>
        </p:spPr>
        <p:txBody>
          <a:bodyPr>
            <a:noAutofit/>
          </a:bodyPr>
          <a:lstStyle/>
          <a:p>
            <a:r>
              <a:rPr lang="en-GB" sz="2000" dirty="0">
                <a:latin typeface="Libre Baskerville" panose="02000000000000000000" pitchFamily="2" charset="0"/>
              </a:rPr>
              <a:t>SCHEDULE AUTUMN 2026 </a:t>
            </a:r>
            <a:br>
              <a:rPr lang="en-GB" sz="2000" dirty="0">
                <a:latin typeface="Libre Baskerville" panose="02000000000000000000" pitchFamily="2" charset="0"/>
              </a:rPr>
            </a:br>
            <a:r>
              <a:rPr lang="en-GB" sz="1600" dirty="0">
                <a:latin typeface="Libre Baskerville" panose="02000000000000000000" pitchFamily="2" charset="0"/>
              </a:rPr>
              <a:t>(17 August – 20 December)</a:t>
            </a:r>
            <a:endParaRPr lang="en-HK" sz="1800" dirty="0">
              <a:solidFill>
                <a:srgbClr val="CCAC63"/>
              </a:solidFill>
              <a:latin typeface="Libre Baskerville" panose="02000000000000000000" pitchFamily="2" charset="0"/>
              <a:ea typeface="+mn-ea"/>
              <a:cs typeface="+mn-cs"/>
            </a:endParaRPr>
          </a:p>
        </p:txBody>
      </p:sp>
      <p:pic>
        <p:nvPicPr>
          <p:cNvPr id="2" name="Picture 1" descr="A logo with text on it&#10;&#10;Description automatically generated">
            <a:extLst>
              <a:ext uri="{FF2B5EF4-FFF2-40B4-BE49-F238E27FC236}">
                <a16:creationId xmlns:a16="http://schemas.microsoft.com/office/drawing/2014/main" id="{225AC22F-7478-A91D-ED5E-C2AEBD0589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024" y="28139"/>
            <a:ext cx="992397" cy="944378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6F964AF-ECA6-D27B-A912-F190A4E072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336803"/>
              </p:ext>
            </p:extLst>
          </p:nvPr>
        </p:nvGraphicFramePr>
        <p:xfrm>
          <a:off x="166577" y="1042539"/>
          <a:ext cx="11858844" cy="5661884"/>
        </p:xfrm>
        <a:graphic>
          <a:graphicData uri="http://schemas.openxmlformats.org/drawingml/2006/table">
            <a:tbl>
              <a:tblPr/>
              <a:tblGrid>
                <a:gridCol w="1976474">
                  <a:extLst>
                    <a:ext uri="{9D8B030D-6E8A-4147-A177-3AD203B41FA5}">
                      <a16:colId xmlns:a16="http://schemas.microsoft.com/office/drawing/2014/main" val="1160402971"/>
                    </a:ext>
                  </a:extLst>
                </a:gridCol>
                <a:gridCol w="1976474">
                  <a:extLst>
                    <a:ext uri="{9D8B030D-6E8A-4147-A177-3AD203B41FA5}">
                      <a16:colId xmlns:a16="http://schemas.microsoft.com/office/drawing/2014/main" val="2138326125"/>
                    </a:ext>
                  </a:extLst>
                </a:gridCol>
                <a:gridCol w="1976474">
                  <a:extLst>
                    <a:ext uri="{9D8B030D-6E8A-4147-A177-3AD203B41FA5}">
                      <a16:colId xmlns:a16="http://schemas.microsoft.com/office/drawing/2014/main" val="3548521907"/>
                    </a:ext>
                  </a:extLst>
                </a:gridCol>
                <a:gridCol w="1976474">
                  <a:extLst>
                    <a:ext uri="{9D8B030D-6E8A-4147-A177-3AD203B41FA5}">
                      <a16:colId xmlns:a16="http://schemas.microsoft.com/office/drawing/2014/main" val="1298110209"/>
                    </a:ext>
                  </a:extLst>
                </a:gridCol>
                <a:gridCol w="1976474">
                  <a:extLst>
                    <a:ext uri="{9D8B030D-6E8A-4147-A177-3AD203B41FA5}">
                      <a16:colId xmlns:a16="http://schemas.microsoft.com/office/drawing/2014/main" val="518346832"/>
                    </a:ext>
                  </a:extLst>
                </a:gridCol>
                <a:gridCol w="1976474">
                  <a:extLst>
                    <a:ext uri="{9D8B030D-6E8A-4147-A177-3AD203B41FA5}">
                      <a16:colId xmlns:a16="http://schemas.microsoft.com/office/drawing/2014/main" val="2666334071"/>
                    </a:ext>
                  </a:extLst>
                </a:gridCol>
              </a:tblGrid>
              <a:tr h="531632"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HK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MONDAY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HK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TUESDAY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HK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WEDNESDAY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7097230"/>
                  </a:ext>
                </a:extLst>
              </a:tr>
              <a:tr h="45188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 Studio Juliet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Studio Giselle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 Studio Juliet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Studio Giselle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 Studio Juliet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Studio Giselle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938878"/>
                  </a:ext>
                </a:extLst>
              </a:tr>
              <a:tr h="116959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15:30 - 16:30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Private 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Ballet/Pas de Deux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 / Venus Villa)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15:30 - 16:30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Baby 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Boniface)</a:t>
                      </a:r>
                    </a:p>
                  </a:txBody>
                  <a:tcPr marL="5654" marR="5654" marT="5654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DF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15:30 - 16:30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Private 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Ballet/Pas de Deux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 / Venus Villa)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15:30 - 16:30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Baby 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Boniface)</a:t>
                      </a:r>
                    </a:p>
                  </a:txBody>
                  <a:tcPr marL="5654" marR="5654" marT="5654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DF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16:00 - 17:00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Private 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Ballet/Pas de Deux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 / Venus Villa)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16:00 - 17:00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Private 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Boniface)</a:t>
                      </a:r>
                      <a:endParaRPr lang="en-US" sz="1050" b="0" i="0" u="none" strike="noStrike" dirty="0">
                        <a:solidFill>
                          <a:srgbClr val="705816"/>
                        </a:solidFill>
                        <a:effectLst/>
                        <a:latin typeface="Libre Baskerville" panose="02000000000000000000" pitchFamily="2" charset="0"/>
                      </a:endParaRPr>
                    </a:p>
                  </a:txBody>
                  <a:tcPr marL="5654" marR="5654" marT="5654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DF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0094257"/>
                  </a:ext>
                </a:extLst>
              </a:tr>
              <a:tr h="116959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16:30 - 18:00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Level 3 &amp; 6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(Venus Villa / Mr. Boniface)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DF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16:30 - 17:30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Conditioning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 Mr. Hernan)</a:t>
                      </a:r>
                    </a:p>
                  </a:txBody>
                  <a:tcPr marL="5654" marR="5654" marT="5654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16:30 - 18:00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Level 2,3 &amp; 6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(Venus Villa)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DF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16:30 - 17:30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Beginners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Boniface)</a:t>
                      </a:r>
                    </a:p>
                  </a:txBody>
                  <a:tcPr marL="5654" marR="5654" marT="5654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17:00 - 18:30</a:t>
                      </a:r>
                    </a:p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Level 1 &amp; 2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(Venus Villa)</a:t>
                      </a:r>
                      <a:endParaRPr lang="en-US" sz="1050" b="0" i="0" u="none" strike="noStrike" dirty="0">
                        <a:solidFill>
                          <a:srgbClr val="705816"/>
                        </a:solidFill>
                        <a:effectLst/>
                        <a:latin typeface="Libre Baskerville" panose="02000000000000000000" pitchFamily="2" charset="0"/>
                      </a:endParaRP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DF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17:00 - 18:30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Level 3 &amp; 6</a:t>
                      </a:r>
                    </a:p>
                    <a:p>
                      <a:pPr algn="ctr" fontAlgn="ctr">
                        <a:buNone/>
                      </a:pP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</a:t>
                      </a: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Hernan)</a:t>
                      </a:r>
                      <a:endParaRPr lang="en-HK" sz="1050" b="0" i="0" u="none" strike="noStrike" dirty="0">
                        <a:solidFill>
                          <a:srgbClr val="705816"/>
                        </a:solidFill>
                        <a:effectLst/>
                        <a:latin typeface="Libre Baskerville" panose="02000000000000000000" pitchFamily="2" charset="0"/>
                      </a:endParaRPr>
                    </a:p>
                  </a:txBody>
                  <a:tcPr marL="5654" marR="5654" marT="5654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739792"/>
                  </a:ext>
                </a:extLst>
              </a:tr>
              <a:tr h="116959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18:00 - 19:00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Point Class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(Venus Villa / Mr. Hernan)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17:30 - 19:00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Level 1,2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Boniface / Mr. Hernan)</a:t>
                      </a:r>
                    </a:p>
                  </a:txBody>
                  <a:tcPr marL="5654" marR="5654" marT="5654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DF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18:00 - 19:00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Point Class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(Venus Villa)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17:30 - 19:00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Level 1 &amp; 2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Hernan)</a:t>
                      </a:r>
                    </a:p>
                  </a:txBody>
                  <a:tcPr marL="5654" marR="5654" marT="5654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18:30 - 19:30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Point Class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(Venus Villa)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18:30 - 19:30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Level 1, 2 &amp; 3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Contemporary Basics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Hernan)</a:t>
                      </a:r>
                    </a:p>
                  </a:txBody>
                  <a:tcPr marL="5654" marR="5654" marT="5654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8073"/>
                  </a:ext>
                </a:extLst>
              </a:tr>
              <a:tr h="116959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19:00 - 20:30</a:t>
                      </a:r>
                      <a:br>
                        <a:rPr lang="sv-SE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 </a:t>
                      </a:r>
                      <a:br>
                        <a:rPr lang="sv-SE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Variations</a:t>
                      </a:r>
                      <a:br>
                        <a:rPr lang="sv-SE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(Venus Villa / Mr. Hernan)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19:30 - 21:00 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Adult 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Boniface)</a:t>
                      </a:r>
                    </a:p>
                  </a:txBody>
                  <a:tcPr marL="5654" marR="5654" marT="5654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19:00 - 21:00</a:t>
                      </a:r>
                      <a:br>
                        <a:rPr lang="sv-SE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sv-SE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sv-SE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sv-SE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Variations</a:t>
                      </a:r>
                      <a:br>
                        <a:rPr lang="sv-SE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sv-SE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(Venus Villa / Mr. Hernan)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19:30 - 21:00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Variations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 / Venus Villa)</a:t>
                      </a:r>
                    </a:p>
                  </a:txBody>
                  <a:tcPr marL="5654" marR="5654" marT="5654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245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3147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B18C527-8775-4B46-BD7B-E91981C42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837" y="98160"/>
            <a:ext cx="11920586" cy="6738300"/>
          </a:xfrm>
          <a:prstGeom prst="rect">
            <a:avLst/>
          </a:prstGeom>
          <a:solidFill>
            <a:schemeClr val="dk1">
              <a:alpha val="5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 Black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D0A3C24-4285-2A1E-16AF-1F02D51D4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1425" y="153578"/>
            <a:ext cx="7169150" cy="950976"/>
          </a:xfrm>
        </p:spPr>
        <p:txBody>
          <a:bodyPr>
            <a:noAutofit/>
          </a:bodyPr>
          <a:lstStyle/>
          <a:p>
            <a:r>
              <a:rPr lang="en-GB" sz="2000" dirty="0">
                <a:latin typeface="Libre Baskerville" panose="02000000000000000000" pitchFamily="2" charset="0"/>
              </a:rPr>
              <a:t>SCHEDULE AUTUMN 2026 </a:t>
            </a:r>
            <a:br>
              <a:rPr lang="en-GB" sz="2000" dirty="0">
                <a:latin typeface="Libre Baskerville" panose="02000000000000000000" pitchFamily="2" charset="0"/>
              </a:rPr>
            </a:br>
            <a:r>
              <a:rPr lang="en-GB" sz="1600" dirty="0">
                <a:latin typeface="Libre Baskerville" panose="02000000000000000000" pitchFamily="2" charset="0"/>
                <a:ea typeface="+mn-ea"/>
                <a:cs typeface="+mn-cs"/>
              </a:rPr>
              <a:t>(17 August – 20 December)</a:t>
            </a:r>
            <a:endParaRPr lang="en-HK" sz="1800" dirty="0">
              <a:latin typeface="Libre Baskerville" panose="02000000000000000000" pitchFamily="2" charset="0"/>
              <a:ea typeface="+mn-ea"/>
              <a:cs typeface="+mn-cs"/>
            </a:endParaRPr>
          </a:p>
        </p:txBody>
      </p:sp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6CA487CC-46B3-3434-94FA-9D208A04DF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024" y="28139"/>
            <a:ext cx="992397" cy="944378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07A49F-5DD2-24A7-58A9-E6162AE1F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877726"/>
              </p:ext>
            </p:extLst>
          </p:nvPr>
        </p:nvGraphicFramePr>
        <p:xfrm>
          <a:off x="166577" y="1174574"/>
          <a:ext cx="11858844" cy="5529849"/>
        </p:xfrm>
        <a:graphic>
          <a:graphicData uri="http://schemas.openxmlformats.org/drawingml/2006/table">
            <a:tbl>
              <a:tblPr/>
              <a:tblGrid>
                <a:gridCol w="2964711">
                  <a:extLst>
                    <a:ext uri="{9D8B030D-6E8A-4147-A177-3AD203B41FA5}">
                      <a16:colId xmlns:a16="http://schemas.microsoft.com/office/drawing/2014/main" val="2191181185"/>
                    </a:ext>
                  </a:extLst>
                </a:gridCol>
                <a:gridCol w="2964711">
                  <a:extLst>
                    <a:ext uri="{9D8B030D-6E8A-4147-A177-3AD203B41FA5}">
                      <a16:colId xmlns:a16="http://schemas.microsoft.com/office/drawing/2014/main" val="72933362"/>
                    </a:ext>
                  </a:extLst>
                </a:gridCol>
                <a:gridCol w="2964711">
                  <a:extLst>
                    <a:ext uri="{9D8B030D-6E8A-4147-A177-3AD203B41FA5}">
                      <a16:colId xmlns:a16="http://schemas.microsoft.com/office/drawing/2014/main" val="614538723"/>
                    </a:ext>
                  </a:extLst>
                </a:gridCol>
                <a:gridCol w="2964711">
                  <a:extLst>
                    <a:ext uri="{9D8B030D-6E8A-4147-A177-3AD203B41FA5}">
                      <a16:colId xmlns:a16="http://schemas.microsoft.com/office/drawing/2014/main" val="2174449895"/>
                    </a:ext>
                  </a:extLst>
                </a:gridCol>
              </a:tblGrid>
              <a:tr h="519235"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HK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THURSDAY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HK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FRIDAY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700058"/>
                  </a:ext>
                </a:extLst>
              </a:tr>
              <a:tr h="4413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 Studio Juliet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Studio Giselle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 Studio Juliet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Studio Giselle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63941"/>
                  </a:ext>
                </a:extLst>
              </a:tr>
              <a:tr h="114231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15:30 - 16:30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Private 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Ballet/Variations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(Venus Villa)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15:30 - 16:30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Baby 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Boniface)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DF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15:30 - 16:30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Private 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Ballet/Pas de Deux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15:30 - 16:30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Baby 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Boniface)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DF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408842"/>
                  </a:ext>
                </a:extLst>
              </a:tr>
              <a:tr h="114231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16:30 - 18:00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Level 2,3 &amp; 6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(Venus Villa)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16:30 - 18:00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Beginners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Boniface)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16:30 - 18:00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Level 3 &amp; 6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 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DF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16:30 - 18:00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Level 1 &amp; 2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Boniface)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72947"/>
                  </a:ext>
                </a:extLst>
              </a:tr>
              <a:tr h="1142316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18:00 - 19:00</a:t>
                      </a:r>
                      <a:b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Conditioning</a:t>
                      </a:r>
                      <a:b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Boniface / Venus Villa)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18:00 - 19:00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Level 2, 3 &amp; 6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Contemporary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Kike / Mr. Hernan)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18:00 - 19:00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Group Dance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(Venus Villa)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E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188892"/>
                  </a:ext>
                </a:extLst>
              </a:tr>
              <a:tr h="1142316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19:00 - 21:00</a:t>
                      </a:r>
                      <a:b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Variations</a:t>
                      </a:r>
                      <a:b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(Venus Villa / Mr. Boniface)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v-SE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19:00- 20:30</a:t>
                      </a:r>
                      <a:br>
                        <a:rPr lang="sv-SE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sv-SE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Variations</a:t>
                      </a:r>
                      <a:br>
                        <a:rPr lang="sv-SE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(Venus Villa / Mr. Hernan)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19:30 - 21:00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Adult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Boniface)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294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8440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B18C527-8775-4B46-BD7B-E91981C42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485" y="98160"/>
            <a:ext cx="11908938" cy="6759840"/>
          </a:xfrm>
          <a:prstGeom prst="rect">
            <a:avLst/>
          </a:prstGeom>
          <a:solidFill>
            <a:schemeClr val="dk1">
              <a:alpha val="5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 Black"/>
              <a:ea typeface="+mn-ea"/>
              <a:cs typeface="+mn-cs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D0A3C24-4285-2A1E-16AF-1F02D51D4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1425" y="153578"/>
            <a:ext cx="7169150" cy="950976"/>
          </a:xfrm>
        </p:spPr>
        <p:txBody>
          <a:bodyPr>
            <a:noAutofit/>
          </a:bodyPr>
          <a:lstStyle/>
          <a:p>
            <a:r>
              <a:rPr lang="en-GB" sz="2000" dirty="0">
                <a:latin typeface="Libre Baskerville" panose="02000000000000000000" pitchFamily="2" charset="0"/>
              </a:rPr>
              <a:t>SCHEDULE AUTUMN 2026 </a:t>
            </a:r>
            <a:br>
              <a:rPr lang="en-GB" sz="2000" dirty="0">
                <a:latin typeface="Libre Baskerville" panose="02000000000000000000" pitchFamily="2" charset="0"/>
              </a:rPr>
            </a:br>
            <a:r>
              <a:rPr lang="en-GB" sz="1600" dirty="0">
                <a:latin typeface="Libre Baskerville" panose="02000000000000000000" pitchFamily="2" charset="0"/>
              </a:rPr>
              <a:t>(17 August – 20 December)</a:t>
            </a:r>
            <a:endParaRPr lang="en-HK" sz="1800" dirty="0">
              <a:solidFill>
                <a:srgbClr val="CCAC63"/>
              </a:solidFill>
              <a:latin typeface="Libre Baskerville" panose="02000000000000000000" pitchFamily="2" charset="0"/>
              <a:ea typeface="+mn-ea"/>
              <a:cs typeface="+mn-cs"/>
            </a:endParaRPr>
          </a:p>
        </p:txBody>
      </p:sp>
      <p:pic>
        <p:nvPicPr>
          <p:cNvPr id="2" name="Picture 1" descr="A logo with text on it&#10;&#10;Description automatically generated">
            <a:extLst>
              <a:ext uri="{FF2B5EF4-FFF2-40B4-BE49-F238E27FC236}">
                <a16:creationId xmlns:a16="http://schemas.microsoft.com/office/drawing/2014/main" id="{796E18AB-B21D-10E0-2BFA-B8B2B36425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024" y="28139"/>
            <a:ext cx="992397" cy="944378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3E18A4D-5392-58A5-D610-2117A247EA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633509"/>
              </p:ext>
            </p:extLst>
          </p:nvPr>
        </p:nvGraphicFramePr>
        <p:xfrm>
          <a:off x="243281" y="972517"/>
          <a:ext cx="11782140" cy="5731908"/>
        </p:xfrm>
        <a:graphic>
          <a:graphicData uri="http://schemas.openxmlformats.org/drawingml/2006/table">
            <a:tbl>
              <a:tblPr/>
              <a:tblGrid>
                <a:gridCol w="3272817">
                  <a:extLst>
                    <a:ext uri="{9D8B030D-6E8A-4147-A177-3AD203B41FA5}">
                      <a16:colId xmlns:a16="http://schemas.microsoft.com/office/drawing/2014/main" val="539345813"/>
                    </a:ext>
                  </a:extLst>
                </a:gridCol>
                <a:gridCol w="3272817">
                  <a:extLst>
                    <a:ext uri="{9D8B030D-6E8A-4147-A177-3AD203B41FA5}">
                      <a16:colId xmlns:a16="http://schemas.microsoft.com/office/drawing/2014/main" val="3634928592"/>
                    </a:ext>
                  </a:extLst>
                </a:gridCol>
                <a:gridCol w="2618253">
                  <a:extLst>
                    <a:ext uri="{9D8B030D-6E8A-4147-A177-3AD203B41FA5}">
                      <a16:colId xmlns:a16="http://schemas.microsoft.com/office/drawing/2014/main" val="2906094838"/>
                    </a:ext>
                  </a:extLst>
                </a:gridCol>
                <a:gridCol w="2618253">
                  <a:extLst>
                    <a:ext uri="{9D8B030D-6E8A-4147-A177-3AD203B41FA5}">
                      <a16:colId xmlns:a16="http://schemas.microsoft.com/office/drawing/2014/main" val="2075471413"/>
                    </a:ext>
                  </a:extLst>
                </a:gridCol>
              </a:tblGrid>
              <a:tr h="380857"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HK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SATURDAY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HK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SUNDAY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928021"/>
                  </a:ext>
                </a:extLst>
              </a:tr>
              <a:tr h="32372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 Studio Juliet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Studio Giselle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 Studio Juliet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Libre Baskerville" panose="02000000000000000000" pitchFamily="2" charset="0"/>
                        </a:rPr>
                        <a:t>Studio Giselle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750255"/>
                  </a:ext>
                </a:extLst>
              </a:tr>
              <a:tr h="837887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10:00- 11:30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 / Venus Villa)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10:00- 11:00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Beginners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Hernan)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569488"/>
                  </a:ext>
                </a:extLst>
              </a:tr>
              <a:tr h="837887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11:30- 12:30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Variations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 / Venus Villa)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11:00- 12:30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Level 1, 2 &amp; 3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Hernan)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989027"/>
                  </a:ext>
                </a:extLst>
              </a:tr>
              <a:tr h="837887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12:30 - 14:00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Conditioning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 / Venus Villa)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12:30 - 14:00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Conditioning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Hernan)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372967"/>
                  </a:ext>
                </a:extLst>
              </a:tr>
              <a:tr h="83788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14:00 - 15:00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Level 1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Boniface / Mr. Hernan)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A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14:00 - 15:00</a:t>
                      </a:r>
                      <a:b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Private</a:t>
                      </a:r>
                      <a:b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Ballet/Pas de DeuxClass</a:t>
                      </a:r>
                      <a:b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Hernan)</a:t>
                      </a:r>
                    </a:p>
                  </a:txBody>
                  <a:tcPr marL="5783" marR="5783" marT="5783" marB="0" anchor="ctr">
                    <a:lnL>
                      <a:noFill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14:00 - 15:00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All Levels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Variations</a:t>
                      </a:r>
                      <a:b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HK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Hernan)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6743442"/>
                  </a:ext>
                </a:extLst>
              </a:tr>
              <a:tr h="837887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15:00 - 17:00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Level 2,3 &amp; 6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Contemporary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Kike)</a:t>
                      </a:r>
                      <a:br>
                        <a:rPr lang="en-US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endParaRPr lang="en-US" sz="1050" b="0" i="0" u="none" strike="noStrike">
                        <a:solidFill>
                          <a:srgbClr val="705816"/>
                        </a:solidFill>
                        <a:effectLst/>
                        <a:latin typeface="Libre Baskerville" panose="02000000000000000000" pitchFamily="2" charset="0"/>
                      </a:endParaRP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15:00 - 16:00</a:t>
                      </a:r>
                      <a:br>
                        <a:rPr lang="fr-FR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Private</a:t>
                      </a:r>
                      <a:br>
                        <a:rPr lang="fr-FR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Ballet/Pas de Deux</a:t>
                      </a:r>
                      <a:br>
                        <a:rPr lang="fr-FR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 / Mr. Boniface)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DFA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15:00- 16:00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 Private 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Ballet/Variation/Pas de Deux</a:t>
                      </a:r>
                      <a:b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fr-FR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Hernan)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448109"/>
                  </a:ext>
                </a:extLst>
              </a:tr>
              <a:tr h="83788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16:00 - 17:30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Adult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Ballet Class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(Mr. Hernan / Mr. Boniface)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16:00 - 17:00</a:t>
                      </a:r>
                      <a:b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705816"/>
                          </a:solidFill>
                          <a:effectLst/>
                          <a:latin typeface="Libre Baskerville" panose="02000000000000000000" pitchFamily="2" charset="0"/>
                        </a:rPr>
                        <a:t>Rehearsals / Studio Rental</a:t>
                      </a:r>
                    </a:p>
                  </a:txBody>
                  <a:tcPr marL="5783" marR="5783" marT="5783" marB="0" anchor="ctr">
                    <a:lnL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ACA8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44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07782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7">
      <a:majorFont>
        <a:latin typeface="The Serif Hand Black"/>
        <a:ea typeface=""/>
        <a:cs typeface=""/>
      </a:majorFont>
      <a:minorFont>
        <a:latin typeface="The Hand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2082816_win32_v2" id="{2E1E8F4F-30BD-4282-AF53-4E5E613B3D26}" vid="{C3B64A80-0E38-48FB-B146-B00EB75E463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5597</TotalTime>
  <Words>888</Words>
  <Application>Microsoft Office PowerPoint</Application>
  <PresentationFormat>Widescreen</PresentationFormat>
  <Paragraphs>76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Libre Baskerville</vt:lpstr>
      <vt:lpstr>The Hand Black</vt:lpstr>
      <vt:lpstr>The Serif Hand Black</vt:lpstr>
      <vt:lpstr>1_Office Theme</vt:lpstr>
      <vt:lpstr>SCHEDULE AUTUMN 2026  (17 August – 20 December)</vt:lpstr>
      <vt:lpstr>SCHEDULE AUTUMN 2026  (17 August – 20 December)</vt:lpstr>
      <vt:lpstr>SCHEDULE AUTUMN 2026  (17 August – 20 December)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Raphael Jordi</dc:creator>
  <cp:lastModifiedBy>Raphael Jordi</cp:lastModifiedBy>
  <cp:revision>93</cp:revision>
  <cp:lastPrinted>2025-09-01T10:38:26Z</cp:lastPrinted>
  <dcterms:created xsi:type="dcterms:W3CDTF">2023-07-17T07:22:58Z</dcterms:created>
  <dcterms:modified xsi:type="dcterms:W3CDTF">2026-08-23T09:05:52Z</dcterms:modified>
</cp:coreProperties>
</file>